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1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338" r:id="rId29"/>
    <p:sldId id="311" r:id="rId30"/>
    <p:sldId id="342" r:id="rId31"/>
    <p:sldId id="331" r:id="rId32"/>
    <p:sldId id="283" r:id="rId33"/>
    <p:sldId id="273" r:id="rId34"/>
    <p:sldId id="268" r:id="rId35"/>
    <p:sldId id="322" r:id="rId36"/>
    <p:sldId id="332" r:id="rId37"/>
    <p:sldId id="343" r:id="rId38"/>
    <p:sldId id="272" r:id="rId39"/>
    <p:sldId id="289" r:id="rId40"/>
    <p:sldId id="329" r:id="rId41"/>
  </p:sldIdLst>
  <p:sldSz cx="18288000" cy="10287000"/>
  <p:notesSz cx="9296400" cy="7010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E32"/>
    <a:srgbClr val="332440"/>
    <a:srgbClr val="291F35"/>
    <a:srgbClr val="DF531B"/>
    <a:srgbClr val="B2251A"/>
    <a:srgbClr val="BAFAA0"/>
    <a:srgbClr val="163501"/>
    <a:srgbClr val="C13D40"/>
    <a:srgbClr val="3DCB81"/>
    <a:srgbClr val="56D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95F37-C7EF-4CA8-AD87-DA7A10C57961}" v="4" dt="2023-11-14T22:19:54.8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Watts" userId="86fc1eda-f4e6-4ed4-a48b-a43e2268c7e1" providerId="ADAL" clId="{7CD95F37-C7EF-4CA8-AD87-DA7A10C57961}"/>
    <pc:docChg chg="addSld delSld modSld">
      <pc:chgData name="Julia Watts" userId="86fc1eda-f4e6-4ed4-a48b-a43e2268c7e1" providerId="ADAL" clId="{7CD95F37-C7EF-4CA8-AD87-DA7A10C57961}" dt="2023-11-14T22:19:58.757" v="14" actId="47"/>
      <pc:docMkLst>
        <pc:docMk/>
      </pc:docMkLst>
      <pc:sldChg chg="modSp mod">
        <pc:chgData name="Julia Watts" userId="86fc1eda-f4e6-4ed4-a48b-a43e2268c7e1" providerId="ADAL" clId="{7CD95F37-C7EF-4CA8-AD87-DA7A10C57961}" dt="2023-11-14T22:16:04.691" v="7" actId="14826"/>
        <pc:sldMkLst>
          <pc:docMk/>
          <pc:sldMk cId="0" sldId="268"/>
        </pc:sldMkLst>
        <pc:picChg chg="mod">
          <ac:chgData name="Julia Watts" userId="86fc1eda-f4e6-4ed4-a48b-a43e2268c7e1" providerId="ADAL" clId="{7CD95F37-C7EF-4CA8-AD87-DA7A10C57961}" dt="2023-11-14T22:16:04.691" v="7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add del">
        <pc:chgData name="Julia Watts" userId="86fc1eda-f4e6-4ed4-a48b-a43e2268c7e1" providerId="ADAL" clId="{7CD95F37-C7EF-4CA8-AD87-DA7A10C57961}" dt="2023-11-14T22:19:58.757" v="14" actId="47"/>
        <pc:sldMkLst>
          <pc:docMk/>
          <pc:sldMk cId="0" sldId="270"/>
        </pc:sldMkLst>
      </pc:sldChg>
      <pc:sldChg chg="delSp">
        <pc:chgData name="Julia Watts" userId="86fc1eda-f4e6-4ed4-a48b-a43e2268c7e1" providerId="ADAL" clId="{7CD95F37-C7EF-4CA8-AD87-DA7A10C57961}" dt="2023-11-14T22:17:27.207" v="9"/>
        <pc:sldMkLst>
          <pc:docMk/>
          <pc:sldMk cId="0" sldId="278"/>
        </pc:sldMkLst>
        <pc:picChg chg="del">
          <ac:chgData name="Julia Watts" userId="86fc1eda-f4e6-4ed4-a48b-a43e2268c7e1" providerId="ADAL" clId="{7CD95F37-C7EF-4CA8-AD87-DA7A10C57961}" dt="2023-11-14T22:17:27.207" v="9"/>
          <ac:picMkLst>
            <pc:docMk/>
            <pc:sldMk cId="0" sldId="278"/>
            <ac:picMk id="5" creationId="{AB9E499F-7DE5-01BB-B5A7-3ACC59966D1A}"/>
          </ac:picMkLst>
        </pc:picChg>
      </pc:sldChg>
      <pc:sldChg chg="add del">
        <pc:chgData name="Julia Watts" userId="86fc1eda-f4e6-4ed4-a48b-a43e2268c7e1" providerId="ADAL" clId="{7CD95F37-C7EF-4CA8-AD87-DA7A10C57961}" dt="2023-11-14T22:19:54.872" v="13"/>
        <pc:sldMkLst>
          <pc:docMk/>
          <pc:sldMk cId="2866753935" sldId="311"/>
        </pc:sldMkLst>
      </pc:sldChg>
      <pc:sldChg chg="modSp mod">
        <pc:chgData name="Julia Watts" userId="86fc1eda-f4e6-4ed4-a48b-a43e2268c7e1" providerId="ADAL" clId="{7CD95F37-C7EF-4CA8-AD87-DA7A10C57961}" dt="2023-11-14T22:15:45.418" v="5" actId="14826"/>
        <pc:sldMkLst>
          <pc:docMk/>
          <pc:sldMk cId="3344161022" sldId="322"/>
        </pc:sldMkLst>
        <pc:picChg chg="mod">
          <ac:chgData name="Julia Watts" userId="86fc1eda-f4e6-4ed4-a48b-a43e2268c7e1" providerId="ADAL" clId="{7CD95F37-C7EF-4CA8-AD87-DA7A10C57961}" dt="2023-11-14T22:15:45.418" v="5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add del">
        <pc:chgData name="Julia Watts" userId="86fc1eda-f4e6-4ed4-a48b-a43e2268c7e1" providerId="ADAL" clId="{7CD95F37-C7EF-4CA8-AD87-DA7A10C57961}" dt="2023-11-14T22:19:54.872" v="13"/>
        <pc:sldMkLst>
          <pc:docMk/>
          <pc:sldMk cId="1358693068" sldId="331"/>
        </pc:sldMkLst>
      </pc:sldChg>
      <pc:sldChg chg="modSp mod">
        <pc:chgData name="Julia Watts" userId="86fc1eda-f4e6-4ed4-a48b-a43e2268c7e1" providerId="ADAL" clId="{7CD95F37-C7EF-4CA8-AD87-DA7A10C57961}" dt="2023-11-14T22:15:20.574" v="3" actId="1076"/>
        <pc:sldMkLst>
          <pc:docMk/>
          <pc:sldMk cId="735155355" sldId="332"/>
        </pc:sldMkLst>
        <pc:picChg chg="mod">
          <ac:chgData name="Julia Watts" userId="86fc1eda-f4e6-4ed4-a48b-a43e2268c7e1" providerId="ADAL" clId="{7CD95F37-C7EF-4CA8-AD87-DA7A10C57961}" dt="2023-11-14T22:15:20.574" v="3" actId="1076"/>
          <ac:picMkLst>
            <pc:docMk/>
            <pc:sldMk cId="735155355" sldId="332"/>
            <ac:picMk id="7" creationId="{B3099178-BBC8-877D-FEC3-897A0816ECF0}"/>
          </ac:picMkLst>
        </pc:picChg>
      </pc:sldChg>
      <pc:sldChg chg="add">
        <pc:chgData name="Julia Watts" userId="86fc1eda-f4e6-4ed4-a48b-a43e2268c7e1" providerId="ADAL" clId="{7CD95F37-C7EF-4CA8-AD87-DA7A10C57961}" dt="2023-11-14T22:19:54.872" v="13"/>
        <pc:sldMkLst>
          <pc:docMk/>
          <pc:sldMk cId="0" sldId="338"/>
        </pc:sldMkLst>
      </pc:sldChg>
      <pc:sldChg chg="add del">
        <pc:chgData name="Julia Watts" userId="86fc1eda-f4e6-4ed4-a48b-a43e2268c7e1" providerId="ADAL" clId="{7CD95F37-C7EF-4CA8-AD87-DA7A10C57961}" dt="2023-11-14T22:19:42.340" v="12" actId="47"/>
        <pc:sldMkLst>
          <pc:docMk/>
          <pc:sldMk cId="1799400250" sldId="338"/>
        </pc:sldMkLst>
      </pc:sldChg>
      <pc:sldChg chg="del">
        <pc:chgData name="Julia Watts" userId="86fc1eda-f4e6-4ed4-a48b-a43e2268c7e1" providerId="ADAL" clId="{7CD95F37-C7EF-4CA8-AD87-DA7A10C57961}" dt="2023-11-14T22:17:19.713" v="8" actId="2696"/>
        <pc:sldMkLst>
          <pc:docMk/>
          <pc:sldMk cId="3737087647" sldId="341"/>
        </pc:sldMkLst>
      </pc:sldChg>
      <pc:sldChg chg="add del">
        <pc:chgData name="Julia Watts" userId="86fc1eda-f4e6-4ed4-a48b-a43e2268c7e1" providerId="ADAL" clId="{7CD95F37-C7EF-4CA8-AD87-DA7A10C57961}" dt="2023-11-14T22:19:54.872" v="13"/>
        <pc:sldMkLst>
          <pc:docMk/>
          <pc:sldMk cId="1961814075" sldId="342"/>
        </pc:sldMkLst>
      </pc:sldChg>
      <pc:sldChg chg="del">
        <pc:chgData name="Julia Watts" userId="86fc1eda-f4e6-4ed4-a48b-a43e2268c7e1" providerId="ADAL" clId="{7CD95F37-C7EF-4CA8-AD87-DA7A10C57961}" dt="2023-11-14T22:17:19.713" v="8" actId="2696"/>
        <pc:sldMkLst>
          <pc:docMk/>
          <pc:sldMk cId="2802281038" sldId="34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55" tIns="26077" rIns="52155" bIns="260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55" tIns="26077" rIns="52155" bIns="2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330.png"/><Relationship Id="rId4" Type="http://schemas.openxmlformats.org/officeDocument/2006/relationships/customXml" Target="../ink/ink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90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customXml" Target="../ink/ink3.xml"/><Relationship Id="rId11" Type="http://schemas.openxmlformats.org/officeDocument/2006/relationships/image" Target="../media/image41.png"/><Relationship Id="rId5" Type="http://schemas.openxmlformats.org/officeDocument/2006/relationships/image" Target="../media/image380.png"/><Relationship Id="rId15" Type="http://schemas.openxmlformats.org/officeDocument/2006/relationships/image" Target="../media/image4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00.png"/><Relationship Id="rId14" Type="http://schemas.openxmlformats.org/officeDocument/2006/relationships/customXml" Target="../ink/ink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-9525" y="-54357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October 31, 2023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October 31, 2023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$6,888,660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$14,636,692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520473" y="5235427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791171" y="4593107"/>
            <a:ext cx="6891362" cy="1692771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$6,888,660 - 4,348,563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$4,348,563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 dirty="0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39% 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3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28" y="625786"/>
            <a:ext cx="11099008" cy="87803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October 31, 2023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5411207" y="9525768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54AF3-3972-EB76-EA12-18E8C5F3C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81" y="2914167"/>
            <a:ext cx="13836060" cy="6619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October 31, 2023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3961481" y="928912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B124A-CF61-BF16-E586-911C8389F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260" y="2998525"/>
            <a:ext cx="12523123" cy="6131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Head Start grants ended by August 31</a:t>
            </a:r>
            <a:r>
              <a:rPr lang="en-US" sz="2000" b="1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All HCDE covid funds are committed for the current fiscal year </a:t>
            </a:r>
            <a:endParaRPr sz="2000" b="1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October 31, 2023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C258D-3271-5BCF-4950-7F15E124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573" y="2416109"/>
            <a:ext cx="13990081" cy="630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October 31, 2023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" b="608"/>
          <a:stretch/>
        </p:blipFill>
        <p:spPr>
          <a:xfrm>
            <a:off x="3693577" y="2550899"/>
            <a:ext cx="10810452" cy="739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 dirty="0"/>
              <a:t>`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October 31,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0F9C07-34DF-13E5-CCB3-A55D4FFA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53" y="2311199"/>
            <a:ext cx="17203293" cy="4726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October 31, 2023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3806505" y="4400550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$657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667DE-83C1-5401-4E62-D696E4731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726" y="2324100"/>
            <a:ext cx="9914262" cy="6546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October 31, 2023 </a:t>
            </a:r>
          </a:p>
          <a:p>
            <a:r>
              <a:rPr lang="en-US" sz="3600" dirty="0"/>
              <a:t>(1st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09007-0BBA-A09E-AE47-9A0017D70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" r="2326" b="-261"/>
          <a:stretch/>
        </p:blipFill>
        <p:spPr>
          <a:xfrm>
            <a:off x="3333509" y="2499904"/>
            <a:ext cx="11864927" cy="7067006"/>
          </a:xfrm>
          <a:prstGeom prst="rect">
            <a:avLst/>
          </a:prstGeom>
          <a:ln w="25400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October 31, 2023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(1st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181194" y="5052060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4484" y="2258292"/>
            <a:ext cx="11676896" cy="6212494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008147" y="1861998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 dirty="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October 31, 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 dirty="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October 31, 2023</a:t>
            </a:r>
          </a:p>
          <a:p>
            <a:r>
              <a:rPr lang="en-US" sz="3600" dirty="0"/>
              <a:t>(11th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727011" y="3681304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35EF0-31A9-4E9E-A7A9-E8EC24F0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9798" y="2192428"/>
            <a:ext cx="11384390" cy="64760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October 31, 2023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DB096D8-4920-DCFD-ADE3-1164D2DE0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749" y="2627889"/>
            <a:ext cx="15868502" cy="3017617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sz="2800" b="1" dirty="0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October 31, 2023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945" y="2189018"/>
            <a:ext cx="16196655" cy="678872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-19050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November 15</a:t>
            </a:r>
            <a:r>
              <a:rPr lang="en-US" sz="3900" b="1" kern="0" baseline="3000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E0EEBA-775C-7CB0-69E6-811E31B0901C}"/>
              </a:ext>
            </a:extLst>
          </p:cNvPr>
          <p:cNvSpPr/>
          <p:nvPr/>
        </p:nvSpPr>
        <p:spPr>
          <a:xfrm>
            <a:off x="735699" y="3061676"/>
            <a:ext cx="4914474" cy="116170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General Fund Total:	                   $ 966,243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9998C-8A33-DE73-EF21-F85F650CB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06" y="4286510"/>
            <a:ext cx="16419393" cy="6113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October 31, 2023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dirty="0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$806,598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654" y="2238808"/>
            <a:ext cx="8948011" cy="732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636" y="1241128"/>
            <a:ext cx="14599205" cy="6786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407" y="1600787"/>
            <a:ext cx="16174193" cy="535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13" y="1937131"/>
            <a:ext cx="10089423" cy="602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October 31, 2023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 dirty="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30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October 31, 2023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956" y="2652353"/>
            <a:ext cx="8520598" cy="750639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October 31,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615" y="2003258"/>
            <a:ext cx="17315792" cy="799453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October 31,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33</a:t>
            </a:fld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31" y="2804796"/>
            <a:ext cx="12455431" cy="542050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802651-D4D2-8752-51F1-C99EABC55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076" y="2686431"/>
            <a:ext cx="5424093" cy="5657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41780" y="554957"/>
            <a:ext cx="6055151" cy="2145268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2023/2024 CIP Phase II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October 31,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34</a:t>
            </a:fld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D1F06-083A-58F2-D7D3-C89960982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87" y="9457167"/>
            <a:ext cx="14033946" cy="712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7F1FD5-2FEF-7CA2-08D5-68A82466C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42" y="35168"/>
            <a:ext cx="10821277" cy="92830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649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 dirty="0">
                <a:latin typeface="Roboto"/>
                <a:cs typeface="Roboto"/>
              </a:rPr>
              <a:t>Capital Program Proposal from Aug 3, 2020</a:t>
            </a:r>
            <a:endParaRPr sz="6000" dirty="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87581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 dirty="0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 dirty="0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 dirty="0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 dirty="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 dirty="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General Funds </a:t>
                      </a:r>
                    </a:p>
                    <a:p>
                      <a:pPr algn="ctr"/>
                      <a:r>
                        <a:rPr lang="en-US" sz="2500" dirty="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Closed on</a:t>
                      </a:r>
                    </a:p>
                    <a:p>
                      <a:r>
                        <a:rPr lang="en-US" sz="2500" dirty="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36</a:t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37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October 31,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$ 28,582,898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$ 2,535,930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$ 26,046,968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8620" y="197353"/>
            <a:ext cx="9244282" cy="9291811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October 31, 2023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09/30/2023 is $26,046,968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1" y="3565813"/>
            <a:ext cx="15070064" cy="51967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October 31, 2023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October 31, 2023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$20,780,651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$9,107,768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211% FY23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$26M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$24M FY23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28,582,898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– 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2,535,930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= $26,046,968 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99E7A8DB-DDC6-C0AB-3D49-F889C76B9C4F}"/>
              </a:ext>
            </a:extLst>
          </p:cNvPr>
          <p:cNvSpPr/>
          <p:nvPr/>
        </p:nvSpPr>
        <p:spPr>
          <a:xfrm>
            <a:off x="232669" y="1118294"/>
            <a:ext cx="3868384" cy="36576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 w="1143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Table 22">
            <a:extLst>
              <a:ext uri="{FF2B5EF4-FFF2-40B4-BE49-F238E27FC236}">
                <a16:creationId xmlns:a16="http://schemas.microsoft.com/office/drawing/2014/main" id="{63D00F2C-1DB6-F9A7-40B3-ACA809EA4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19430"/>
              </p:ext>
            </p:extLst>
          </p:nvPr>
        </p:nvGraphicFramePr>
        <p:xfrm>
          <a:off x="333559" y="653170"/>
          <a:ext cx="37870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771">
                  <a:extLst>
                    <a:ext uri="{9D8B030D-6E8A-4147-A177-3AD203B41FA5}">
                      <a16:colId xmlns:a16="http://schemas.microsoft.com/office/drawing/2014/main" val="2561815939"/>
                    </a:ext>
                  </a:extLst>
                </a:gridCol>
                <a:gridCol w="946771">
                  <a:extLst>
                    <a:ext uri="{9D8B030D-6E8A-4147-A177-3AD203B41FA5}">
                      <a16:colId xmlns:a16="http://schemas.microsoft.com/office/drawing/2014/main" val="1118833070"/>
                    </a:ext>
                  </a:extLst>
                </a:gridCol>
                <a:gridCol w="946771">
                  <a:extLst>
                    <a:ext uri="{9D8B030D-6E8A-4147-A177-3AD203B41FA5}">
                      <a16:colId xmlns:a16="http://schemas.microsoft.com/office/drawing/2014/main" val="1340795105"/>
                    </a:ext>
                  </a:extLst>
                </a:gridCol>
                <a:gridCol w="946771">
                  <a:extLst>
                    <a:ext uri="{9D8B030D-6E8A-4147-A177-3AD203B41FA5}">
                      <a16:colId xmlns:a16="http://schemas.microsoft.com/office/drawing/2014/main" val="3524072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25E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</a:p>
                  </a:txBody>
                  <a:tcPr>
                    <a:solidFill>
                      <a:srgbClr val="025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14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0BCBBBA-8067-6BB2-EAEA-B3FEE2B29C9C}"/>
              </a:ext>
            </a:extLst>
          </p:cNvPr>
          <p:cNvSpPr txBox="1"/>
          <p:nvPr/>
        </p:nvSpPr>
        <p:spPr>
          <a:xfrm>
            <a:off x="333560" y="212098"/>
            <a:ext cx="202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Two months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76B76F-B09C-30FE-55C5-F0F824E57C7B}"/>
              </a:ext>
            </a:extLst>
          </p:cNvPr>
          <p:cNvSpPr txBox="1"/>
          <p:nvPr/>
        </p:nvSpPr>
        <p:spPr>
          <a:xfrm>
            <a:off x="421623" y="1618857"/>
            <a:ext cx="35229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4.5 months without Tax Revenue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October 31, 2023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$20,780,651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$26,046,968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47126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$9,019,112 - 1,796,057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D8572-4C30-85C6-40F1-A365BE252D87}"/>
              </a:ext>
            </a:extLst>
          </p:cNvPr>
          <p:cNvSpPr txBox="1"/>
          <p:nvPr/>
        </p:nvSpPr>
        <p:spPr>
          <a:xfrm>
            <a:off x="14706641" y="842171"/>
            <a:ext cx="30098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91F3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Budgeted Payments $3.8M</a:t>
            </a:r>
          </a:p>
          <a:p>
            <a:r>
              <a:rPr lang="en-US" b="1" dirty="0"/>
              <a:t>Current $2.9M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October 31, 2023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286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$ 641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FY23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60124" y="5298486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506631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$ 14,638,086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700058" y="4595353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$176,276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$9,019,112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594FD4-DC4B-4D3C-ABD0-90F0B5FB3D07}">
  <ds:schemaRefs>
    <ds:schemaRef ds:uri="http://purl.org/dc/elements/1.1/"/>
    <ds:schemaRef ds:uri="http://schemas.microsoft.com/office/2006/metadata/properties"/>
    <ds:schemaRef ds:uri="http://purl.org/dc/terms/"/>
    <ds:schemaRef ds:uri="68a1d430-a50e-484c-b4d2-499916cee9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</TotalTime>
  <Words>1935</Words>
  <Application>Microsoft Office PowerPoint</Application>
  <PresentationFormat>Custom</PresentationFormat>
  <Paragraphs>352</Paragraphs>
  <Slides>37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Abadi Extra Light</vt:lpstr>
      <vt:lpstr>Adobe Devanagari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October 31, 2023</vt:lpstr>
      <vt:lpstr>INTERIM FINANCIAL REPORT (unaudited) As of October 31, 2023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October 31, 2023</vt:lpstr>
      <vt:lpstr>Irvington Renovation – 2023/2024 CIP Phase II As of October 31,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26</cp:revision>
  <cp:lastPrinted>2023-11-14T17:41:15Z</cp:lastPrinted>
  <dcterms:created xsi:type="dcterms:W3CDTF">2021-09-22T16:28:29Z</dcterms:created>
  <dcterms:modified xsi:type="dcterms:W3CDTF">2023-11-15T16:09:25Z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